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ms-office.activeX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activeX/activeX1.xml" ContentType="application/vnd.ms-office.activeX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8" r:id="rId2"/>
    <p:sldId id="343" r:id="rId3"/>
    <p:sldId id="326" r:id="rId4"/>
    <p:sldId id="329" r:id="rId5"/>
    <p:sldId id="328" r:id="rId6"/>
    <p:sldId id="330" r:id="rId7"/>
    <p:sldId id="339" r:id="rId8"/>
    <p:sldId id="317" r:id="rId9"/>
    <p:sldId id="310" r:id="rId10"/>
    <p:sldId id="340" r:id="rId11"/>
    <p:sldId id="311" r:id="rId12"/>
    <p:sldId id="313" r:id="rId13"/>
    <p:sldId id="314" r:id="rId14"/>
    <p:sldId id="315" r:id="rId15"/>
    <p:sldId id="265" r:id="rId16"/>
    <p:sldId id="266" r:id="rId17"/>
    <p:sldId id="268" r:id="rId18"/>
    <p:sldId id="336" r:id="rId19"/>
    <p:sldId id="333" r:id="rId20"/>
    <p:sldId id="334" r:id="rId21"/>
    <p:sldId id="327" r:id="rId22"/>
    <p:sldId id="331" r:id="rId23"/>
    <p:sldId id="341" r:id="rId24"/>
    <p:sldId id="284" r:id="rId25"/>
    <p:sldId id="332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FFCCFF"/>
    <a:srgbClr val="006600"/>
    <a:srgbClr val="FF99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0179" autoAdjust="0"/>
  </p:normalViewPr>
  <p:slideViewPr>
    <p:cSldViewPr>
      <p:cViewPr varScale="1">
        <p:scale>
          <a:sx n="70" d="100"/>
          <a:sy n="70" d="100"/>
        </p:scale>
        <p:origin x="-197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1CB9FFE-00DD-49FC-8C9A-50E1D13D3F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6989239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CB9FFE-00DD-49FC-8C9A-50E1D13D3FC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6D81C2-E08C-424A-A4EE-7FDF6DA76B52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>While-task procedure 1:</a:t>
            </a:r>
          </a:p>
          <a:p>
            <a:pPr eaLnBrk="1" hangingPunct="1"/>
            <a:r>
              <a:rPr lang="zh-CN" altLang="en-US" dirty="0" smtClean="0"/>
              <a:t>活动内容</a:t>
            </a:r>
            <a:r>
              <a:rPr lang="en-US" altLang="zh-CN" dirty="0" smtClean="0"/>
              <a:t>: Listen and</a:t>
            </a:r>
            <a:r>
              <a:rPr lang="en-US" altLang="zh-CN" baseline="0" dirty="0" smtClean="0"/>
              <a:t> draw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活动目的：初听课文，了解不同人物在不同天气状况下的不同心情，掌握不同表达。</a:t>
            </a:r>
          </a:p>
          <a:p>
            <a:pPr eaLnBrk="1" hangingPunct="1"/>
            <a:r>
              <a:rPr lang="zh-CN" altLang="en-US" dirty="0" smtClean="0"/>
              <a:t>操作方法：播放课文动画，完成练习。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CB9FFE-00DD-49FC-8C9A-50E1D13D3FCE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CB9FFE-00DD-49FC-8C9A-50E1D13D3FC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35C5AE-A93C-4481-8359-3198659BE3E3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10F39A-B7BF-4232-BCF9-D4A3A66111EC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 smtClean="0"/>
              <a:t>I like the rain. Read happily.</a:t>
            </a:r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AF951-DB42-45AF-8DFD-0296651BC6E7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F329C-BED9-4E0D-8D16-663E9530EA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1E11-9411-4943-8579-C672E91487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15205-FECF-477E-974B-C3595B6E1E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798C3-65ED-4C4D-B523-9E9D7606FA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51943-C08F-4525-976E-46D51E1F8C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08C7E-3032-4CBE-94D6-4136D21E51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F38BC-05BA-48CD-8AAF-7B2B788C4A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967C5-9BFC-4BF3-B053-98D12D1514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F52CA-5240-4B1A-B2D8-0A9FC7C25E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0504C-4782-446E-B72A-3D0D0546EA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1459B-B8D5-4816-90B9-0D5E8DB067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8177CF-B214-4A98-8B9B-7BDE4636A5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B89FCEB5-11D4-4288-B45D-D08B555980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10" Type="http://schemas.openxmlformats.org/officeDocument/2006/relationships/image" Target="../media/image32.jpeg"/><Relationship Id="rId4" Type="http://schemas.openxmlformats.org/officeDocument/2006/relationships/image" Target="../media/image47.png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0.jpeg"/><Relationship Id="rId7" Type="http://schemas.openxmlformats.org/officeDocument/2006/relationships/image" Target="../media/image4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5.jpe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18" Type="http://schemas.openxmlformats.org/officeDocument/2006/relationships/image" Target="../media/image48.jpeg"/><Relationship Id="rId3" Type="http://schemas.openxmlformats.org/officeDocument/2006/relationships/image" Target="../media/image54.jpeg"/><Relationship Id="rId21" Type="http://schemas.openxmlformats.org/officeDocument/2006/relationships/image" Target="../media/image42.pn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17" Type="http://schemas.openxmlformats.org/officeDocument/2006/relationships/image" Target="../media/image50.jpeg"/><Relationship Id="rId2" Type="http://schemas.openxmlformats.org/officeDocument/2006/relationships/image" Target="../media/image4.jpeg"/><Relationship Id="rId16" Type="http://schemas.openxmlformats.org/officeDocument/2006/relationships/image" Target="../media/image3.jpe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5" Type="http://schemas.openxmlformats.org/officeDocument/2006/relationships/image" Target="../media/image66.jpeg"/><Relationship Id="rId10" Type="http://schemas.openxmlformats.org/officeDocument/2006/relationships/image" Target="../media/image61.jpeg"/><Relationship Id="rId19" Type="http://schemas.openxmlformats.org/officeDocument/2006/relationships/image" Target="../media/image49.pn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Relationship Id="rId2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4.jpeg"/><Relationship Id="rId2" Type="http://schemas.openxmlformats.org/officeDocument/2006/relationships/image" Target="../media/image9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3" descr="C:\Users\Administrator\Desktop\M4 unit icon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20713"/>
            <a:ext cx="2195513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标题 1"/>
          <p:cNvSpPr txBox="1">
            <a:spLocks/>
          </p:cNvSpPr>
          <p:nvPr/>
        </p:nvSpPr>
        <p:spPr bwMode="auto">
          <a:xfrm>
            <a:off x="107950" y="1970088"/>
            <a:ext cx="1439863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8800" dirty="0">
                <a:solidFill>
                  <a:schemeClr val="bg1"/>
                </a:solidFill>
                <a:latin typeface="Jokerman" pitchFamily="82" charset="0"/>
              </a:rPr>
              <a:t>12</a:t>
            </a:r>
          </a:p>
        </p:txBody>
      </p:sp>
      <p:sp>
        <p:nvSpPr>
          <p:cNvPr id="2054" name="Text Box 12"/>
          <p:cNvSpPr txBox="1">
            <a:spLocks noChangeArrowheads="1"/>
          </p:cNvSpPr>
          <p:nvPr/>
        </p:nvSpPr>
        <p:spPr bwMode="auto">
          <a:xfrm>
            <a:off x="1714480" y="2143116"/>
            <a:ext cx="4968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6600" b="1" dirty="0">
                <a:solidFill>
                  <a:srgbClr val="00B0F0"/>
                </a:solidFill>
                <a:latin typeface="Comic Sans MS" pitchFamily="66" charset="0"/>
              </a:rPr>
              <a:t>Weather</a:t>
            </a:r>
          </a:p>
        </p:txBody>
      </p:sp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6429388" y="2643182"/>
            <a:ext cx="2519363" cy="83099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4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ucrosiaUPC" pitchFamily="18" charset="-34"/>
                <a:cs typeface="EucrosiaUPC" pitchFamily="18" charset="-34"/>
              </a:rPr>
              <a:t>Period 2</a:t>
            </a:r>
          </a:p>
        </p:txBody>
      </p:sp>
      <p:pic>
        <p:nvPicPr>
          <p:cNvPr id="2056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0" y="0"/>
            <a:ext cx="3276601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ooper Black" pitchFamily="18" charset="0"/>
              </a:rPr>
              <a:t>Oxford English</a:t>
            </a:r>
            <a:endParaRPr lang="zh-CN" altLang="en-US" sz="2000" dirty="0">
              <a:solidFill>
                <a:srgbClr val="0070C0"/>
              </a:solidFill>
              <a:latin typeface="Cooper Black" pitchFamily="18" charset="0"/>
            </a:endParaRPr>
          </a:p>
        </p:txBody>
      </p:sp>
      <p:grpSp>
        <p:nvGrpSpPr>
          <p:cNvPr id="2058" name="组合 1"/>
          <p:cNvGrpSpPr>
            <a:grpSpLocks/>
          </p:cNvGrpSpPr>
          <p:nvPr/>
        </p:nvGrpSpPr>
        <p:grpSpPr bwMode="auto">
          <a:xfrm>
            <a:off x="2500299" y="214290"/>
            <a:ext cx="5786478" cy="1368425"/>
            <a:chOff x="2124075" y="404813"/>
            <a:chExt cx="7019925" cy="1368425"/>
          </a:xfrm>
        </p:grpSpPr>
        <p:sp>
          <p:nvSpPr>
            <p:cNvPr id="13" name="圆角矩形 12"/>
            <p:cNvSpPr/>
            <p:nvPr/>
          </p:nvSpPr>
          <p:spPr>
            <a:xfrm>
              <a:off x="2124075" y="404813"/>
              <a:ext cx="7019925" cy="1368425"/>
            </a:xfrm>
            <a:prstGeom prst="roundRect">
              <a:avLst/>
            </a:prstGeom>
            <a:solidFill>
              <a:srgbClr val="4BA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0"/>
            </a:p>
          </p:txBody>
        </p:sp>
        <p:sp>
          <p:nvSpPr>
            <p:cNvPr id="2060" name="标题 1"/>
            <p:cNvSpPr txBox="1">
              <a:spLocks/>
            </p:cNvSpPr>
            <p:nvPr/>
          </p:nvSpPr>
          <p:spPr bwMode="auto">
            <a:xfrm>
              <a:off x="2339752" y="679450"/>
              <a:ext cx="6624637" cy="85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Browallia New" pitchFamily="34" charset="-34"/>
                  <a:cs typeface="Browallia New" pitchFamily="34" charset="-34"/>
                </a:rPr>
                <a:t>Module 4  The world around us</a:t>
              </a:r>
            </a:p>
          </p:txBody>
        </p:sp>
      </p:grpSp>
      <p:pic>
        <p:nvPicPr>
          <p:cNvPr id="45058" name="Picture 2" descr="c:\users\administrator\appdata\roaming\360se6\User Data\temp\2010121303471535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357562"/>
            <a:ext cx="9048813" cy="271464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357818" y="6027003"/>
            <a:ext cx="3786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执教者：</a:t>
            </a:r>
            <a:endParaRPr lang="en-US" altLang="zh-CN" b="1" dirty="0" smtClean="0"/>
          </a:p>
          <a:p>
            <a:r>
              <a:rPr lang="zh-CN" altLang="en-US" b="1" dirty="0" smtClean="0"/>
              <a:t>深圳市向南小学 冯慧曦</a:t>
            </a:r>
            <a:endParaRPr lang="zh-CN" altLang="en-US" b="1" dirty="0"/>
          </a:p>
        </p:txBody>
      </p:sp>
    </p:spTree>
    <p:extLst>
      <p:ext uri="{BB962C8B-B14F-4D97-AF65-F5344CB8AC3E}">
        <p14:creationId xmlns="" xmlns:p14="http://schemas.microsoft.com/office/powerpoint/2010/main" val="7212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ordArt 6"/>
          <p:cNvSpPr>
            <a:spLocks noChangeArrowheads="1" noChangeShapeType="1" noTextEdit="1"/>
          </p:cNvSpPr>
          <p:nvPr/>
        </p:nvSpPr>
        <p:spPr bwMode="auto">
          <a:xfrm>
            <a:off x="214282" y="285728"/>
            <a:ext cx="3500462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Say </a:t>
            </a:r>
            <a:r>
              <a:rPr lang="en-US" altLang="zh-CN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and </a:t>
            </a:r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act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</p:spTree>
    <p:controls>
      <p:control spid="17413" name="ShockwaveFlash1" r:id="rId2" imgW="7127581" imgH="4608305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85720" y="1068157"/>
            <a:ext cx="8501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What weather do they like?</a:t>
            </a:r>
          </a:p>
          <a:p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What weather don’t they like?</a:t>
            </a:r>
            <a:endParaRPr lang="zh-CN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/>
          <a:srcRect l="10547" t="17812" r="10351" b="3437"/>
          <a:stretch>
            <a:fillRect/>
          </a:stretch>
        </p:blipFill>
        <p:spPr bwMode="auto">
          <a:xfrm>
            <a:off x="1000068" y="2428868"/>
            <a:ext cx="7929650" cy="421484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22" name="图片 21" descr="1111090941_14024684118591n.jpg"/>
          <p:cNvPicPr>
            <a:picLocks noChangeAspect="1"/>
          </p:cNvPicPr>
          <p:nvPr/>
        </p:nvPicPr>
        <p:blipFill>
          <a:blip r:embed="rId5" cstate="print"/>
          <a:srcRect r="50000" b="26322"/>
          <a:stretch>
            <a:fillRect/>
          </a:stretch>
        </p:blipFill>
        <p:spPr>
          <a:xfrm>
            <a:off x="5643570" y="1000108"/>
            <a:ext cx="586158" cy="57150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图片 22" descr="1111090941_14024684118591n.jpg"/>
          <p:cNvPicPr>
            <a:picLocks noChangeAspect="1"/>
          </p:cNvPicPr>
          <p:nvPr/>
        </p:nvPicPr>
        <p:blipFill>
          <a:blip r:embed="rId6" cstate="print"/>
          <a:srcRect l="50000" b="25440"/>
          <a:stretch>
            <a:fillRect/>
          </a:stretch>
        </p:blipFill>
        <p:spPr>
          <a:xfrm>
            <a:off x="6215074" y="1643050"/>
            <a:ext cx="584051" cy="57626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WordArt 6"/>
          <p:cNvSpPr>
            <a:spLocks noChangeArrowheads="1" noChangeShapeType="1" noTextEdit="1"/>
          </p:cNvSpPr>
          <p:nvPr/>
        </p:nvSpPr>
        <p:spPr bwMode="auto">
          <a:xfrm>
            <a:off x="179388" y="423845"/>
            <a:ext cx="3600450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Listen </a:t>
            </a:r>
            <a:r>
              <a:rPr lang="en-US" altLang="zh-CN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and </a:t>
            </a:r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draw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pic>
        <p:nvPicPr>
          <p:cNvPr id="8" name="图片 7" descr="1111090941_14024684118591n.jpg"/>
          <p:cNvPicPr>
            <a:picLocks noChangeAspect="1"/>
          </p:cNvPicPr>
          <p:nvPr/>
        </p:nvPicPr>
        <p:blipFill>
          <a:blip r:embed="rId5" cstate="print"/>
          <a:srcRect r="50000" b="26322"/>
          <a:stretch>
            <a:fillRect/>
          </a:stretch>
        </p:blipFill>
        <p:spPr>
          <a:xfrm>
            <a:off x="4714876" y="3786190"/>
            <a:ext cx="586158" cy="57150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图片 8" descr="1111090941_14024684118591n.jpg"/>
          <p:cNvPicPr>
            <a:picLocks noChangeAspect="1"/>
          </p:cNvPicPr>
          <p:nvPr/>
        </p:nvPicPr>
        <p:blipFill>
          <a:blip r:embed="rId6" cstate="print"/>
          <a:srcRect l="50000" b="25440"/>
          <a:stretch>
            <a:fillRect/>
          </a:stretch>
        </p:blipFill>
        <p:spPr>
          <a:xfrm>
            <a:off x="2928926" y="3786190"/>
            <a:ext cx="584051" cy="57626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图片 9" descr="1111090941_14024684118591n.jpg"/>
          <p:cNvPicPr>
            <a:picLocks noChangeAspect="1"/>
          </p:cNvPicPr>
          <p:nvPr/>
        </p:nvPicPr>
        <p:blipFill>
          <a:blip r:embed="rId5" cstate="print"/>
          <a:srcRect r="50000" b="26322"/>
          <a:stretch>
            <a:fillRect/>
          </a:stretch>
        </p:blipFill>
        <p:spPr>
          <a:xfrm>
            <a:off x="2928926" y="5715016"/>
            <a:ext cx="586158" cy="57150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图片 10" descr="1111090941_14024684118591n.jpg"/>
          <p:cNvPicPr>
            <a:picLocks noChangeAspect="1"/>
          </p:cNvPicPr>
          <p:nvPr/>
        </p:nvPicPr>
        <p:blipFill>
          <a:blip r:embed="rId5" cstate="print"/>
          <a:srcRect r="50000" b="26322"/>
          <a:stretch>
            <a:fillRect/>
          </a:stretch>
        </p:blipFill>
        <p:spPr>
          <a:xfrm>
            <a:off x="7858148" y="5715016"/>
            <a:ext cx="586158" cy="57150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图片 11" descr="1111090941_14024684118591n.jpg"/>
          <p:cNvPicPr>
            <a:picLocks noChangeAspect="1"/>
          </p:cNvPicPr>
          <p:nvPr/>
        </p:nvPicPr>
        <p:blipFill>
          <a:blip r:embed="rId6" cstate="print"/>
          <a:srcRect l="50000" b="25440"/>
          <a:stretch>
            <a:fillRect/>
          </a:stretch>
        </p:blipFill>
        <p:spPr>
          <a:xfrm>
            <a:off x="4643438" y="5715016"/>
            <a:ext cx="584051" cy="57626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图片 12" descr="1111090941_14024684118591n.jpg"/>
          <p:cNvPicPr>
            <a:picLocks noChangeAspect="1"/>
          </p:cNvPicPr>
          <p:nvPr/>
        </p:nvPicPr>
        <p:blipFill>
          <a:blip r:embed="rId6" cstate="print"/>
          <a:srcRect l="50000" b="25440"/>
          <a:stretch>
            <a:fillRect/>
          </a:stretch>
        </p:blipFill>
        <p:spPr>
          <a:xfrm>
            <a:off x="7858148" y="4714884"/>
            <a:ext cx="584051" cy="57626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7" name="组合 16"/>
          <p:cNvGrpSpPr/>
          <p:nvPr/>
        </p:nvGrpSpPr>
        <p:grpSpPr>
          <a:xfrm>
            <a:off x="0" y="4000504"/>
            <a:ext cx="1214414" cy="2247615"/>
            <a:chOff x="0" y="4000504"/>
            <a:chExt cx="1214414" cy="2247615"/>
          </a:xfrm>
        </p:grpSpPr>
        <p:sp>
          <p:nvSpPr>
            <p:cNvPr id="14" name="TextBox 13"/>
            <p:cNvSpPr txBox="1"/>
            <p:nvPr/>
          </p:nvSpPr>
          <p:spPr>
            <a:xfrm>
              <a:off x="0" y="4000504"/>
              <a:ext cx="12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Kitty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0" y="4857760"/>
              <a:ext cx="12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Dad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5786454"/>
              <a:ext cx="12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Farmer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70" y="1571612"/>
            <a:ext cx="4071966" cy="4000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244" name="TextBox 9"/>
          <p:cNvSpPr>
            <a:spLocks noChangeArrowheads="1"/>
          </p:cNvSpPr>
          <p:nvPr/>
        </p:nvSpPr>
        <p:spPr bwMode="auto">
          <a:xfrm>
            <a:off x="1785918" y="1500174"/>
            <a:ext cx="5500726" cy="1055608"/>
          </a:xfrm>
          <a:prstGeom prst="wedgeRoundRectCallout">
            <a:avLst>
              <a:gd name="adj1" fmla="val -871"/>
              <a:gd name="adj2" fmla="val 81488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 like the rain. 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It can help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my plants 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grow(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生长）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!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5" name="WordArt 6"/>
          <p:cNvSpPr>
            <a:spLocks noChangeArrowheads="1" noChangeShapeType="1" noTextEdit="1"/>
          </p:cNvSpPr>
          <p:nvPr/>
        </p:nvSpPr>
        <p:spPr bwMode="auto">
          <a:xfrm>
            <a:off x="0" y="214290"/>
            <a:ext cx="3857620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Think and answer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7290" y="5572140"/>
            <a:ext cx="6429420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farmer likes the rain. </a:t>
            </a:r>
          </a:p>
          <a:p>
            <a:pPr marL="457200" indent="-457200"/>
            <a:r>
              <a:rPr lang="en-US" altLang="zh-CN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ecause it can help his plants grow. </a:t>
            </a:r>
            <a:endParaRPr lang="zh-CN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857232"/>
            <a:ext cx="5572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Does the farmer like the rain? Why?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80" y="1428736"/>
            <a:ext cx="4819959" cy="4220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268" name="TextBox 9"/>
          <p:cNvSpPr>
            <a:spLocks noChangeArrowheads="1"/>
          </p:cNvSpPr>
          <p:nvPr/>
        </p:nvSpPr>
        <p:spPr bwMode="auto">
          <a:xfrm>
            <a:off x="2143108" y="1500174"/>
            <a:ext cx="4500594" cy="1055608"/>
          </a:xfrm>
          <a:prstGeom prst="wedgeRoundRectCallout">
            <a:avLst>
              <a:gd name="adj1" fmla="val 702"/>
              <a:gd name="adj2" fmla="val 92359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 don’t like the wind. 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It can blow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down my plants.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4414" y="5572140"/>
            <a:ext cx="6286544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The farmer doesn’t like the wind. </a:t>
            </a:r>
          </a:p>
          <a:p>
            <a:pPr marL="457200" indent="-457200"/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ecause it can blow down the plants. 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714356"/>
            <a:ext cx="5857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Does the farmer like the wind? Why?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0" y="0"/>
            <a:ext cx="3857620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Think and answer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46" y="1428736"/>
            <a:ext cx="4607624" cy="3976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292" name="TextBox 9"/>
          <p:cNvSpPr>
            <a:spLocks noChangeArrowheads="1"/>
          </p:cNvSpPr>
          <p:nvPr/>
        </p:nvSpPr>
        <p:spPr bwMode="auto">
          <a:xfrm>
            <a:off x="1357290" y="2143116"/>
            <a:ext cx="3643338" cy="1532334"/>
          </a:xfrm>
          <a:prstGeom prst="wedgeRoundRectCallout">
            <a:avLst>
              <a:gd name="adj1" fmla="val 42722"/>
              <a:gd name="adj2" fmla="val 70306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 like the sun. 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It can make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my plants strong!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728" y="5500702"/>
            <a:ext cx="6715172" cy="107721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farmer likes the sun. </a:t>
            </a:r>
          </a:p>
          <a:p>
            <a:pPr marL="457200" indent="-457200"/>
            <a:r>
              <a:rPr lang="en-US" altLang="zh-CN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ecause it can make his plants strong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28670"/>
            <a:ext cx="635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Does the farmer like the sun? Why?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0" y="214290"/>
            <a:ext cx="3857620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Think and answer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642" y="1484784"/>
            <a:ext cx="823671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WordArt 6"/>
          <p:cNvSpPr>
            <a:spLocks noChangeArrowheads="1" noChangeShapeType="1" noTextEdit="1"/>
          </p:cNvSpPr>
          <p:nvPr/>
        </p:nvSpPr>
        <p:spPr bwMode="auto">
          <a:xfrm>
            <a:off x="250825" y="260350"/>
            <a:ext cx="3600450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Say and act</a:t>
            </a:r>
            <a:endParaRPr lang="zh-CN" altLang="en-US" sz="3600" kern="1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1571612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How’s the weather today?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6116" y="3714752"/>
            <a:ext cx="150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It’s rainy.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910" y="4786322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 don’t like the rain. I can’t play in the park.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8" y="164305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 like the rain.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95485"/>
            <a:ext cx="8906024" cy="3880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WordArt 6"/>
          <p:cNvSpPr>
            <a:spLocks noChangeArrowheads="1" noChangeShapeType="1" noTextEdit="1"/>
          </p:cNvSpPr>
          <p:nvPr/>
        </p:nvSpPr>
        <p:spPr bwMode="auto">
          <a:xfrm>
            <a:off x="250825" y="260350"/>
            <a:ext cx="3600450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Say and act</a:t>
            </a:r>
            <a:endParaRPr lang="zh-CN" altLang="en-US" sz="3600" kern="1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2976" y="1714488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It’s windy today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282" y="4857760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 like the wind. I can fly my kite.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86446" y="1714488"/>
            <a:ext cx="285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 don’t like the wind.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4" y="1700808"/>
            <a:ext cx="8910991" cy="3960440"/>
          </a:xfrm>
          <a:noFill/>
        </p:spPr>
      </p:pic>
      <p:pic>
        <p:nvPicPr>
          <p:cNvPr id="15364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WordArt 6"/>
          <p:cNvSpPr>
            <a:spLocks noChangeArrowheads="1" noChangeShapeType="1" noTextEdit="1"/>
          </p:cNvSpPr>
          <p:nvPr/>
        </p:nvSpPr>
        <p:spPr bwMode="auto">
          <a:xfrm>
            <a:off x="250825" y="260350"/>
            <a:ext cx="3600450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Say and act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4480" y="4714884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It’s hot today. I don’t like the sun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86380" y="2857496"/>
            <a:ext cx="2643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 like the sun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0166" y="714356"/>
            <a:ext cx="4071934" cy="428604"/>
          </a:xfrm>
        </p:spPr>
        <p:txBody>
          <a:bodyPr/>
          <a:lstStyle/>
          <a:p>
            <a:pPr algn="l"/>
            <a:r>
              <a:rPr lang="en-US" altLang="zh-CN" dirty="0" smtClean="0">
                <a:solidFill>
                  <a:srgbClr val="C00000"/>
                </a:solidFill>
              </a:rPr>
              <a:t>Role reading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285992"/>
            <a:ext cx="157163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2214554"/>
            <a:ext cx="165653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2285992"/>
            <a:ext cx="1893107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685800" y="1143000"/>
            <a:ext cx="7696200" cy="0"/>
          </a:xfrm>
          <a:prstGeom prst="line">
            <a:avLst/>
          </a:prstGeom>
          <a:noFill/>
          <a:ln w="57150" cmpd="sng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Picture 12" descr="18_0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500166" cy="103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appdata\roaming\360se6\User Data\temp\12300599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2357430"/>
            <a:ext cx="3429024" cy="2286016"/>
          </a:xfrm>
          <a:prstGeom prst="rect">
            <a:avLst/>
          </a:prstGeom>
          <a:noFill/>
        </p:spPr>
      </p:pic>
      <p:pic>
        <p:nvPicPr>
          <p:cNvPr id="12" name="Picture 2" descr="c:\users\administrator\appdata\roaming\360se6\User Data\temp\52453954x7518e085ae1f&amp;690&amp;69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4714884"/>
            <a:ext cx="3459861" cy="2143116"/>
          </a:xfrm>
          <a:prstGeom prst="rect">
            <a:avLst/>
          </a:prstGeom>
          <a:noFill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0"/>
            <a:ext cx="3500462" cy="229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4" name="Picture 2" descr="c:\users\administrator\appdata\roaming\360se6\User Data\temp\609672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58082" y="2214554"/>
            <a:ext cx="1785918" cy="2428892"/>
          </a:xfrm>
          <a:prstGeom prst="rect">
            <a:avLst/>
          </a:prstGeom>
          <a:noFill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58082" y="4643446"/>
            <a:ext cx="1785918" cy="221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6" name="Picture 2" descr="c:\users\administrator\appdata\roaming\360se6\User Data\temp\W020100827572550900493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8082" y="-48185"/>
            <a:ext cx="1785918" cy="2334153"/>
          </a:xfrm>
          <a:prstGeom prst="rect">
            <a:avLst/>
          </a:prstGeom>
          <a:noFill/>
        </p:spPr>
      </p:pic>
      <p:sp>
        <p:nvSpPr>
          <p:cNvPr id="15" name="云形标注 14"/>
          <p:cNvSpPr/>
          <p:nvPr/>
        </p:nvSpPr>
        <p:spPr bwMode="auto">
          <a:xfrm>
            <a:off x="5500694" y="0"/>
            <a:ext cx="1785950" cy="702766"/>
          </a:xfrm>
          <a:prstGeom prst="cloudCallout">
            <a:avLst>
              <a:gd name="adj1" fmla="val 65136"/>
              <a:gd name="adj2" fmla="val 6350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云形标注 15"/>
          <p:cNvSpPr/>
          <p:nvPr/>
        </p:nvSpPr>
        <p:spPr bwMode="auto">
          <a:xfrm>
            <a:off x="5786446" y="4714884"/>
            <a:ext cx="1785950" cy="702766"/>
          </a:xfrm>
          <a:prstGeom prst="cloudCallout">
            <a:avLst>
              <a:gd name="adj1" fmla="val 65136"/>
              <a:gd name="adj2" fmla="val 6350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7" name="云形标注 16"/>
          <p:cNvSpPr/>
          <p:nvPr/>
        </p:nvSpPr>
        <p:spPr bwMode="auto">
          <a:xfrm>
            <a:off x="5572132" y="2285992"/>
            <a:ext cx="1785950" cy="702766"/>
          </a:xfrm>
          <a:prstGeom prst="cloudCallout">
            <a:avLst>
              <a:gd name="adj1" fmla="val 65136"/>
              <a:gd name="adj2" fmla="val 6350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428604"/>
            <a:ext cx="4286248" cy="1776907"/>
            <a:chOff x="0" y="1000108"/>
            <a:chExt cx="5429256" cy="1776907"/>
          </a:xfrm>
        </p:grpSpPr>
        <p:sp>
          <p:nvSpPr>
            <p:cNvPr id="21" name="矩形 20"/>
            <p:cNvSpPr/>
            <p:nvPr/>
          </p:nvSpPr>
          <p:spPr>
            <a:xfrm>
              <a:off x="0" y="1643050"/>
              <a:ext cx="5429256" cy="113396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latin typeface="Times New Roman" pitchFamily="18" charset="0"/>
                  <a:cs typeface="Times New Roman" pitchFamily="18" charset="0"/>
                </a:rPr>
                <a:t>Different people,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latin typeface="Times New Roman" pitchFamily="18" charset="0"/>
                  <a:cs typeface="Times New Roman" pitchFamily="18" charset="0"/>
                </a:rPr>
                <a:t>different feelings.</a:t>
              </a:r>
            </a:p>
          </p:txBody>
        </p:sp>
        <p:pic>
          <p:nvPicPr>
            <p:cNvPr id="22" name="Picture 8" descr="C:\Users\zhong\Desktop\新建文件夹1\2457331_161310636000_2_副本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9132"/>
            <a:stretch>
              <a:fillRect/>
            </a:stretch>
          </p:blipFill>
          <p:spPr bwMode="auto">
            <a:xfrm>
              <a:off x="214282" y="1000108"/>
              <a:ext cx="4891087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0" y="2071678"/>
            <a:ext cx="4286248" cy="3643338"/>
          </a:xfrm>
        </p:spPr>
        <p:txBody>
          <a:bodyPr/>
          <a:lstStyle/>
          <a:p>
            <a:pPr algn="l"/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What weather </a:t>
            </a:r>
            <a:br>
              <a:rPr lang="en-US" altLang="zh-CN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do they like?</a:t>
            </a:r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What weather don’t they like?</a:t>
            </a:r>
            <a:endParaRPr lang="zh-CN" altLang="en-US" b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图片 23" descr="1111090941_14024684118591n.jpg"/>
          <p:cNvPicPr>
            <a:picLocks noChangeAspect="1"/>
          </p:cNvPicPr>
          <p:nvPr/>
        </p:nvPicPr>
        <p:blipFill>
          <a:blip r:embed="rId9" cstate="print"/>
          <a:srcRect r="50000" b="26322"/>
          <a:stretch>
            <a:fillRect/>
          </a:stretch>
        </p:blipFill>
        <p:spPr>
          <a:xfrm>
            <a:off x="3143240" y="3286124"/>
            <a:ext cx="586158" cy="57150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图片 26" descr="1111090941_14024684118591n.jpg"/>
          <p:cNvPicPr>
            <a:picLocks noChangeAspect="1"/>
          </p:cNvPicPr>
          <p:nvPr/>
        </p:nvPicPr>
        <p:blipFill>
          <a:blip r:embed="rId10" cstate="print"/>
          <a:srcRect l="50000" b="25440"/>
          <a:stretch>
            <a:fillRect/>
          </a:stretch>
        </p:blipFill>
        <p:spPr>
          <a:xfrm>
            <a:off x="3571868" y="4714884"/>
            <a:ext cx="579226" cy="57150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500562" y="4143380"/>
            <a:ext cx="271464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umbrella shop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6314" y="6396335"/>
            <a:ext cx="235745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kite shop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14876" y="1857364"/>
            <a:ext cx="228601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cap shop</a:t>
            </a:r>
            <a:endParaRPr lang="zh-CN" altLang="en-US" dirty="0"/>
          </a:p>
        </p:txBody>
      </p:sp>
      <p:pic>
        <p:nvPicPr>
          <p:cNvPr id="26" name="Picture 2" descr="c:\users\administrator\appdata\roaming\360se6\User Data\temp\609672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10482" y="2366954"/>
            <a:ext cx="1785918" cy="2428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8" grpId="0" animBg="1"/>
      <p:bldP spid="1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5786" y="4857760"/>
            <a:ext cx="7901014" cy="1268403"/>
          </a:xfrm>
        </p:spPr>
        <p:txBody>
          <a:bodyPr/>
          <a:lstStyle/>
          <a:p>
            <a:r>
              <a:rPr lang="en-US" altLang="zh-CN" dirty="0" smtClean="0"/>
              <a:t>What can you see?</a:t>
            </a:r>
          </a:p>
          <a:p>
            <a:r>
              <a:rPr lang="en-US" altLang="zh-CN" dirty="0" smtClean="0"/>
              <a:t>How’s the weather?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0100" y="142852"/>
            <a:ext cx="5214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4000" b="1" dirty="0" smtClean="0">
                <a:solidFill>
                  <a:srgbClr val="C00000"/>
                </a:solidFill>
                <a:latin typeface="Comic Sans MS" pitchFamily="66" charset="0"/>
              </a:rPr>
              <a:t>Let’s </a:t>
            </a:r>
            <a:r>
              <a:rPr lang="en-US" altLang="zh-CN" sz="4000" b="1" dirty="0" smtClean="0">
                <a:solidFill>
                  <a:srgbClr val="C00000"/>
                </a:solidFill>
                <a:latin typeface="Comic Sans MS" pitchFamily="66" charset="0"/>
              </a:rPr>
              <a:t>review!</a:t>
            </a:r>
            <a:endParaRPr lang="zh-CN" altLang="en-US" sz="40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6" name="Picture 3" descr="say and ac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7047"/>
          <a:stretch>
            <a:fillRect/>
          </a:stretch>
        </p:blipFill>
        <p:spPr bwMode="auto">
          <a:xfrm>
            <a:off x="0" y="0"/>
            <a:ext cx="1127917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administrator\appdata\roaming\360se6\User Data\temp\2010121303471535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28802"/>
            <a:ext cx="9048813" cy="27146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571604" y="0"/>
            <a:ext cx="4786346" cy="1264980"/>
            <a:chOff x="3286116" y="857233"/>
            <a:chExt cx="4786346" cy="1264980"/>
          </a:xfrm>
        </p:grpSpPr>
        <p:sp>
          <p:nvSpPr>
            <p:cNvPr id="8" name="云形标注 7"/>
            <p:cNvSpPr/>
            <p:nvPr/>
          </p:nvSpPr>
          <p:spPr bwMode="auto">
            <a:xfrm>
              <a:off x="3286116" y="857233"/>
              <a:ext cx="4786346" cy="1264980"/>
            </a:xfrm>
            <a:prstGeom prst="cloudCallout">
              <a:avLst>
                <a:gd name="adj1" fmla="val 38500"/>
                <a:gd name="adj2" fmla="val 5721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I like sunny days</a:t>
              </a:r>
              <a:r>
                <a:rPr lang="en-US" altLang="zh-CN" dirty="0" smtClean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. I can sell(</a:t>
              </a:r>
              <a:r>
                <a:rPr lang="zh-CN" altLang="en-US" dirty="0" smtClean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卖）</a:t>
              </a:r>
              <a:r>
                <a:rPr lang="en-US" altLang="zh-CN" dirty="0" smtClean="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my caps. 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pic>
          <p:nvPicPr>
            <p:cNvPr id="5837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16" y="1357275"/>
              <a:ext cx="541938" cy="483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" name="Picture 2" descr="c:\users\administrator\appdata\roaming\360se6\User Data\temp\W02010082757255090049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142984"/>
            <a:ext cx="1785918" cy="285752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56" y="1500174"/>
            <a:ext cx="3071802" cy="229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组合 20"/>
          <p:cNvGrpSpPr/>
          <p:nvPr/>
        </p:nvGrpSpPr>
        <p:grpSpPr>
          <a:xfrm>
            <a:off x="0" y="3929066"/>
            <a:ext cx="4357686" cy="2928934"/>
            <a:chOff x="0" y="3929066"/>
            <a:chExt cx="4027805" cy="2928934"/>
          </a:xfrm>
        </p:grpSpPr>
        <p:pic>
          <p:nvPicPr>
            <p:cNvPr id="11" name="Picture 2" descr="c:\users\administrator\appdata\roaming\360se6\User Data\temp\12300599_1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3929066"/>
              <a:ext cx="4000496" cy="2928934"/>
            </a:xfrm>
            <a:prstGeom prst="rect">
              <a:avLst/>
            </a:prstGeom>
            <a:noFill/>
          </p:spPr>
        </p:pic>
        <p:pic>
          <p:nvPicPr>
            <p:cNvPr id="13" name="Picture 2" descr="c:\users\administrator\appdata\roaming\360se6\User Data\temp\6096723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714612" y="5072026"/>
              <a:ext cx="1313193" cy="1785974"/>
            </a:xfrm>
            <a:prstGeom prst="rect">
              <a:avLst/>
            </a:prstGeom>
            <a:noFill/>
          </p:spPr>
        </p:pic>
        <p:sp>
          <p:nvSpPr>
            <p:cNvPr id="15" name="云形标注 14"/>
            <p:cNvSpPr/>
            <p:nvPr/>
          </p:nvSpPr>
          <p:spPr bwMode="auto">
            <a:xfrm>
              <a:off x="1357290" y="4000504"/>
              <a:ext cx="1785950" cy="702766"/>
            </a:xfrm>
            <a:prstGeom prst="cloudCallout">
              <a:avLst>
                <a:gd name="adj1" fmla="val 59023"/>
                <a:gd name="adj2" fmla="val 848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57752" y="3929066"/>
            <a:ext cx="4286249" cy="2928934"/>
            <a:chOff x="4857752" y="3929066"/>
            <a:chExt cx="4286249" cy="2928934"/>
          </a:xfrm>
        </p:grpSpPr>
        <p:pic>
          <p:nvPicPr>
            <p:cNvPr id="18" name="Picture 2" descr="c:\users\administrator\appdata\roaming\360se6\User Data\temp\52453954x7518e085ae1f&amp;690&amp;690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57752" y="3929066"/>
              <a:ext cx="4286249" cy="2928934"/>
            </a:xfrm>
            <a:prstGeom prst="rect">
              <a:avLst/>
            </a:prstGeom>
            <a:noFill/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703748" y="5072074"/>
              <a:ext cx="1440252" cy="178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云形标注 19"/>
            <p:cNvSpPr/>
            <p:nvPr/>
          </p:nvSpPr>
          <p:spPr bwMode="auto">
            <a:xfrm>
              <a:off x="6357950" y="4000504"/>
              <a:ext cx="1785950" cy="702766"/>
            </a:xfrm>
            <a:prstGeom prst="cloudCallout">
              <a:avLst>
                <a:gd name="adj1" fmla="val 62079"/>
                <a:gd name="adj2" fmla="val 7904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3" name="云形标注 22"/>
          <p:cNvSpPr/>
          <p:nvPr/>
        </p:nvSpPr>
        <p:spPr bwMode="auto">
          <a:xfrm>
            <a:off x="2571736" y="214290"/>
            <a:ext cx="2357454" cy="702766"/>
          </a:xfrm>
          <a:prstGeom prst="cloudCallout">
            <a:avLst>
              <a:gd name="adj1" fmla="val 81091"/>
              <a:gd name="adj2" fmla="val 11982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administrator\appdata\roaming\360se6\User Data\temp\2008050823174913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3357562"/>
            <a:ext cx="4071934" cy="2737203"/>
          </a:xfrm>
          <a:prstGeom prst="rect">
            <a:avLst/>
          </a:prstGeom>
          <a:noFill/>
        </p:spPr>
      </p:pic>
      <p:pic>
        <p:nvPicPr>
          <p:cNvPr id="1030" name="Picture 6" descr="c:\users\administrator\appdata\roaming\360se6\User Data\temp\2008050823174913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857232"/>
            <a:ext cx="4214810" cy="2946795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142984"/>
            <a:ext cx="4786346" cy="4643470"/>
          </a:xfrm>
          <a:solidFill>
            <a:srgbClr val="FFC000"/>
          </a:solidFill>
        </p:spPr>
        <p:txBody>
          <a:bodyPr/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It’s windy.</a:t>
            </a: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It’s windy outside.</a:t>
            </a: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Go to the park and fly a kite.</a:t>
            </a:r>
          </a:p>
          <a:p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It’s ______.</a:t>
            </a: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It’s ______ outside.</a:t>
            </a:r>
          </a:p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________and________.</a:t>
            </a:r>
          </a:p>
        </p:txBody>
      </p: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0" y="0"/>
            <a:ext cx="3461906" cy="974725"/>
            <a:chOff x="0" y="450"/>
            <a:chExt cx="1949" cy="614"/>
          </a:xfrm>
        </p:grpSpPr>
        <p:pic>
          <p:nvPicPr>
            <p:cNvPr id="8" name="Picture 3" descr="say and ac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7047"/>
            <a:stretch>
              <a:fillRect/>
            </a:stretch>
          </p:blipFill>
          <p:spPr bwMode="auto">
            <a:xfrm>
              <a:off x="0" y="450"/>
              <a:ext cx="635" cy="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47"/>
            <p:cNvSpPr txBox="1">
              <a:spLocks noChangeArrowheads="1"/>
            </p:cNvSpPr>
            <p:nvPr/>
          </p:nvSpPr>
          <p:spPr bwMode="auto">
            <a:xfrm>
              <a:off x="603" y="630"/>
              <a:ext cx="1346" cy="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0000"/>
                  </a:solidFill>
                  <a:latin typeface="Comic Sans MS" pitchFamily="66" charset="0"/>
                </a:rPr>
                <a:t>Let’s chant</a:t>
              </a:r>
              <a:endParaRPr lang="en-US" altLang="zh-CN" sz="32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500042"/>
            <a:ext cx="700092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8662" y="0"/>
            <a:ext cx="7858180" cy="796908"/>
          </a:xfrm>
        </p:spPr>
        <p:txBody>
          <a:bodyPr/>
          <a:lstStyle/>
          <a:p>
            <a:r>
              <a:rPr lang="en-US" altLang="zh-CN" sz="3600" dirty="0" smtClean="0">
                <a:solidFill>
                  <a:srgbClr val="C00000"/>
                </a:solidFill>
                <a:latin typeface="Comic Sans MS" pitchFamily="66" charset="0"/>
              </a:rPr>
              <a:t>Talk about your favorite weather </a:t>
            </a:r>
            <a:endParaRPr lang="zh-CN" altLang="en-US" sz="36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571472" y="3318570"/>
            <a:ext cx="8143875" cy="35394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I like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windy days. </a:t>
            </a:r>
          </a:p>
          <a:p>
            <a:pPr>
              <a:defRPr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 can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see the wind.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It’s </a:t>
            </a:r>
            <a:r>
              <a:rPr lang="en-US" altLang="zh-CN" sz="3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cool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It’s nice.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wear</a:t>
            </a:r>
            <a:r>
              <a:rPr lang="zh-CN" altLang="en-US" dirty="0" smtClean="0">
                <a:solidFill>
                  <a:srgbClr val="C00000"/>
                </a:solidFill>
                <a:latin typeface="+mn-ea"/>
                <a:cs typeface="Times New Roman" pitchFamily="18" charset="0"/>
              </a:rPr>
              <a:t>（穿）</a:t>
            </a:r>
            <a:r>
              <a:rPr lang="en-US" altLang="zh-CN" dirty="0" smtClean="0">
                <a:latin typeface="+mn-ea"/>
                <a:cs typeface="Times New Roman" pitchFamily="18" charset="0"/>
              </a:rPr>
              <a:t> 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jacket on windy days.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 can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go to the park and fly a kite</a:t>
            </a:r>
            <a:r>
              <a:rPr lang="en-US" altLang="zh-CN" dirty="0" smtClean="0"/>
              <a:t>.</a:t>
            </a:r>
          </a:p>
          <a:p>
            <a:pPr>
              <a:defRPr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I don’t like rainy days.</a:t>
            </a:r>
          </a:p>
          <a:p>
            <a:pPr>
              <a:defRPr/>
            </a:pPr>
            <a:r>
              <a:rPr lang="en-US" altLang="zh-CN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 can’t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play outside on rainy days.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 descr="say and ac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7047"/>
          <a:stretch>
            <a:fillRect/>
          </a:stretch>
        </p:blipFill>
        <p:spPr bwMode="auto">
          <a:xfrm>
            <a:off x="0" y="0"/>
            <a:ext cx="1074624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571472" y="3318570"/>
            <a:ext cx="8143875" cy="35394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I like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... </a:t>
            </a:r>
          </a:p>
          <a:p>
            <a:pPr>
              <a:defRPr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 can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see the ...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It’s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..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wear</a:t>
            </a:r>
            <a:r>
              <a:rPr lang="zh-CN" altLang="en-US" dirty="0" smtClean="0">
                <a:solidFill>
                  <a:srgbClr val="C00000"/>
                </a:solidFill>
                <a:latin typeface="+mn-ea"/>
                <a:cs typeface="Times New Roman" pitchFamily="18" charset="0"/>
              </a:rPr>
              <a:t>（穿）</a:t>
            </a:r>
            <a:r>
              <a:rPr lang="en-US" altLang="zh-CN" dirty="0" smtClean="0">
                <a:latin typeface="+mn-ea"/>
                <a:cs typeface="Times New Roman" pitchFamily="18" charset="0"/>
              </a:rPr>
              <a:t>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...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 can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..</a:t>
            </a:r>
            <a:r>
              <a:rPr lang="en-US" altLang="zh-CN" dirty="0" smtClean="0"/>
              <a:t>.</a:t>
            </a:r>
          </a:p>
          <a:p>
            <a:pPr>
              <a:defRPr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I don’t like ...</a:t>
            </a:r>
          </a:p>
          <a:p>
            <a:pPr>
              <a:defRPr/>
            </a:pPr>
            <a:r>
              <a:rPr lang="en-US" altLang="zh-CN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 can’t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...</a:t>
            </a:r>
            <a:endParaRPr lang="en-US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build="allAtOnce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3043230" cy="65403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Review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Picture 3" descr="say and ac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7047"/>
          <a:stretch>
            <a:fillRect/>
          </a:stretch>
        </p:blipFill>
        <p:spPr bwMode="auto">
          <a:xfrm>
            <a:off x="0" y="0"/>
            <a:ext cx="1074624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/>
          <p:cNvGrpSpPr/>
          <p:nvPr/>
        </p:nvGrpSpPr>
        <p:grpSpPr>
          <a:xfrm>
            <a:off x="1285852" y="2786058"/>
            <a:ext cx="6357982" cy="1928826"/>
            <a:chOff x="0" y="3429000"/>
            <a:chExt cx="9144000" cy="3106738"/>
          </a:xfrm>
        </p:grpSpPr>
        <p:pic>
          <p:nvPicPr>
            <p:cNvPr id="9" name="Picture 12" descr="2007716133148233_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8175" y="3644900"/>
              <a:ext cx="1584325" cy="1100138"/>
            </a:xfrm>
            <a:prstGeom prst="rect">
              <a:avLst/>
            </a:prstGeom>
            <a:noFill/>
          </p:spPr>
        </p:pic>
        <p:pic>
          <p:nvPicPr>
            <p:cNvPr id="10" name="Picture 14" descr="7475577_202018339139_2"/>
            <p:cNvPicPr>
              <a:picLocks noChangeAspect="1" noChangeArrowheads="1"/>
            </p:cNvPicPr>
            <p:nvPr/>
          </p:nvPicPr>
          <p:blipFill>
            <a:blip r:embed="rId4" cstate="print"/>
            <a:srcRect l="49808" t="41734" b="4422"/>
            <a:stretch>
              <a:fillRect/>
            </a:stretch>
          </p:blipFill>
          <p:spPr bwMode="auto">
            <a:xfrm>
              <a:off x="395288" y="4941888"/>
              <a:ext cx="1474787" cy="1581150"/>
            </a:xfrm>
            <a:prstGeom prst="rect">
              <a:avLst/>
            </a:prstGeom>
            <a:noFill/>
          </p:spPr>
        </p:pic>
        <p:pic>
          <p:nvPicPr>
            <p:cNvPr id="11" name="Picture 16" descr="Redocn_2012072516475246"/>
            <p:cNvPicPr>
              <a:picLocks noChangeAspect="1" noChangeArrowheads="1"/>
            </p:cNvPicPr>
            <p:nvPr/>
          </p:nvPicPr>
          <p:blipFill>
            <a:blip r:embed="rId5" cstate="print"/>
            <a:srcRect l="2032" t="3961" b="7295"/>
            <a:stretch>
              <a:fillRect/>
            </a:stretch>
          </p:blipFill>
          <p:spPr bwMode="auto">
            <a:xfrm>
              <a:off x="5003800" y="3860800"/>
              <a:ext cx="936625" cy="784225"/>
            </a:xfrm>
            <a:prstGeom prst="rect">
              <a:avLst/>
            </a:prstGeom>
            <a:noFill/>
          </p:spPr>
        </p:pic>
        <p:pic>
          <p:nvPicPr>
            <p:cNvPr id="12" name="Picture 18" descr="597719_01--w_730_h_73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847013" y="5157788"/>
              <a:ext cx="1296987" cy="1296987"/>
            </a:xfrm>
            <a:prstGeom prst="rect">
              <a:avLst/>
            </a:prstGeom>
            <a:noFill/>
          </p:spPr>
        </p:pic>
        <p:pic>
          <p:nvPicPr>
            <p:cNvPr id="13" name="Picture 20" descr="00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11863" y="3644900"/>
              <a:ext cx="801687" cy="817563"/>
            </a:xfrm>
            <a:prstGeom prst="rect">
              <a:avLst/>
            </a:prstGeom>
            <a:noFill/>
          </p:spPr>
        </p:pic>
        <p:grpSp>
          <p:nvGrpSpPr>
            <p:cNvPr id="14" name="Group 24"/>
            <p:cNvGrpSpPr>
              <a:grpSpLocks/>
            </p:cNvGrpSpPr>
            <p:nvPr/>
          </p:nvGrpSpPr>
          <p:grpSpPr bwMode="auto">
            <a:xfrm>
              <a:off x="7531100" y="4221163"/>
              <a:ext cx="1612900" cy="987425"/>
              <a:chOff x="4105" y="2614"/>
              <a:chExt cx="1243" cy="803"/>
            </a:xfrm>
          </p:grpSpPr>
          <p:pic>
            <p:nvPicPr>
              <p:cNvPr id="22" name="Picture 22" descr="2008728133625455_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195" y="2659"/>
                <a:ext cx="1153" cy="758"/>
              </a:xfrm>
              <a:prstGeom prst="rect">
                <a:avLst/>
              </a:prstGeom>
              <a:noFill/>
            </p:spPr>
          </p:pic>
          <p:sp>
            <p:nvSpPr>
              <p:cNvPr id="23" name="Text Box 23"/>
              <p:cNvSpPr txBox="1">
                <a:spLocks noChangeArrowheads="1"/>
              </p:cNvSpPr>
              <p:nvPr/>
            </p:nvSpPr>
            <p:spPr bwMode="auto">
              <a:xfrm>
                <a:off x="4105" y="2614"/>
                <a:ext cx="407" cy="29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/>
              </a:p>
            </p:txBody>
          </p:sp>
        </p:grpSp>
        <p:pic>
          <p:nvPicPr>
            <p:cNvPr id="15" name="Picture 26" descr="1-11060H054110-L"/>
            <p:cNvPicPr>
              <a:picLocks noChangeAspect="1" noChangeArrowheads="1"/>
            </p:cNvPicPr>
            <p:nvPr/>
          </p:nvPicPr>
          <p:blipFill>
            <a:blip r:embed="rId9"/>
            <a:srcRect t="15111" r="4333" b="19444"/>
            <a:stretch>
              <a:fillRect/>
            </a:stretch>
          </p:blipFill>
          <p:spPr bwMode="auto">
            <a:xfrm>
              <a:off x="6948488" y="3429000"/>
              <a:ext cx="1366837" cy="935038"/>
            </a:xfrm>
            <a:prstGeom prst="rect">
              <a:avLst/>
            </a:prstGeom>
            <a:noFill/>
          </p:spPr>
        </p:pic>
        <p:pic>
          <p:nvPicPr>
            <p:cNvPr id="16" name="Picture 28" descr="5215930_145342519384_2"/>
            <p:cNvPicPr>
              <a:picLocks noChangeAspect="1" noChangeArrowheads="1"/>
            </p:cNvPicPr>
            <p:nvPr/>
          </p:nvPicPr>
          <p:blipFill>
            <a:blip r:embed="rId10" cstate="print"/>
            <a:srcRect l="6641" t="17720" r="61621" b="3128"/>
            <a:stretch>
              <a:fillRect/>
            </a:stretch>
          </p:blipFill>
          <p:spPr bwMode="auto">
            <a:xfrm>
              <a:off x="6156325" y="4581525"/>
              <a:ext cx="1387475" cy="1871663"/>
            </a:xfrm>
            <a:prstGeom prst="rect">
              <a:avLst/>
            </a:prstGeom>
            <a:noFill/>
          </p:spPr>
        </p:pic>
        <p:pic>
          <p:nvPicPr>
            <p:cNvPr id="17" name="Picture 30" descr="17596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716463" y="4724400"/>
              <a:ext cx="1320800" cy="1760538"/>
            </a:xfrm>
            <a:prstGeom prst="rect">
              <a:avLst/>
            </a:prstGeom>
            <a:noFill/>
          </p:spPr>
        </p:pic>
        <p:pic>
          <p:nvPicPr>
            <p:cNvPr id="18" name="Picture 32" descr="A29120287-2"/>
            <p:cNvPicPr>
              <a:picLocks noChangeAspect="1" noChangeArrowheads="1"/>
            </p:cNvPicPr>
            <p:nvPr/>
          </p:nvPicPr>
          <p:blipFill>
            <a:blip r:embed="rId12" cstate="print"/>
            <a:srcRect l="8725"/>
            <a:stretch>
              <a:fillRect/>
            </a:stretch>
          </p:blipFill>
          <p:spPr bwMode="auto">
            <a:xfrm>
              <a:off x="3492500" y="3573463"/>
              <a:ext cx="1511300" cy="1655762"/>
            </a:xfrm>
            <a:prstGeom prst="rect">
              <a:avLst/>
            </a:prstGeom>
            <a:noFill/>
          </p:spPr>
        </p:pic>
        <p:pic>
          <p:nvPicPr>
            <p:cNvPr id="19" name="Picture 34" descr="7871662_100655226143_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419475" y="5300663"/>
              <a:ext cx="1368425" cy="1235075"/>
            </a:xfrm>
            <a:prstGeom prst="rect">
              <a:avLst/>
            </a:prstGeom>
            <a:noFill/>
          </p:spPr>
        </p:pic>
        <p:pic>
          <p:nvPicPr>
            <p:cNvPr id="20" name="Picture 36" descr="1322618598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0" y="3573463"/>
              <a:ext cx="1800225" cy="1349375"/>
            </a:xfrm>
            <a:prstGeom prst="rect">
              <a:avLst/>
            </a:prstGeom>
            <a:noFill/>
          </p:spPr>
        </p:pic>
        <p:pic>
          <p:nvPicPr>
            <p:cNvPr id="21" name="Picture 38" descr="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19250" y="4797425"/>
              <a:ext cx="1714500" cy="1714500"/>
            </a:xfrm>
            <a:prstGeom prst="rect">
              <a:avLst/>
            </a:prstGeom>
            <a:noFill/>
          </p:spPr>
        </p:pic>
      </p:grpSp>
      <p:pic>
        <p:nvPicPr>
          <p:cNvPr id="25" name="Picture 2" descr="c:\users\administrator\appdata\roaming\360se6\User Data\temp\20101213034715359.jp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142976" y="1071546"/>
            <a:ext cx="6572264" cy="1643074"/>
          </a:xfrm>
          <a:prstGeom prst="rect">
            <a:avLst/>
          </a:prstGeom>
          <a:noFill/>
        </p:spPr>
      </p:pic>
      <p:grpSp>
        <p:nvGrpSpPr>
          <p:cNvPr id="34" name="组合 33"/>
          <p:cNvGrpSpPr/>
          <p:nvPr/>
        </p:nvGrpSpPr>
        <p:grpSpPr>
          <a:xfrm>
            <a:off x="5000628" y="5072075"/>
            <a:ext cx="3940582" cy="1785925"/>
            <a:chOff x="4714876" y="5072075"/>
            <a:chExt cx="3940582" cy="1785925"/>
          </a:xfrm>
        </p:grpSpPr>
        <p:pic>
          <p:nvPicPr>
            <p:cNvPr id="26" name="Picture 2" descr="c:\users\administrator\appdata\roaming\360se6\User Data\temp\W020100827572550900493.jp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714876" y="5149161"/>
              <a:ext cx="1307475" cy="1708839"/>
            </a:xfrm>
            <a:prstGeom prst="rect">
              <a:avLst/>
            </a:prstGeom>
            <a:noFill/>
          </p:spPr>
        </p:pic>
        <p:pic>
          <p:nvPicPr>
            <p:cNvPr id="28" name="Picture 2" descr="c:\users\administrator\appdata\roaming\360se6\User Data\temp\6096723.jpg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6072198" y="5143512"/>
              <a:ext cx="1260630" cy="1714488"/>
            </a:xfrm>
            <a:prstGeom prst="rect">
              <a:avLst/>
            </a:prstGeom>
            <a:noFill/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7215206" y="5072075"/>
              <a:ext cx="1440252" cy="178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3" name="组合 32"/>
          <p:cNvGrpSpPr/>
          <p:nvPr/>
        </p:nvGrpSpPr>
        <p:grpSpPr>
          <a:xfrm>
            <a:off x="214282" y="5357826"/>
            <a:ext cx="3464711" cy="1100305"/>
            <a:chOff x="0" y="5343918"/>
            <a:chExt cx="3464711" cy="1100305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0" y="5358922"/>
              <a:ext cx="1075358" cy="999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142976" y="5343918"/>
              <a:ext cx="1156467" cy="1072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2214546" y="5429264"/>
              <a:ext cx="1250165" cy="1014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71472" y="1785926"/>
            <a:ext cx="7993062" cy="332398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514350" indent="-51435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Listen to and read the text on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Student’s Book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page 60.</a:t>
            </a:r>
          </a:p>
          <a:p>
            <a:pPr marL="514350" indent="-514350" eaLnBrk="1" hangingPunct="1">
              <a:lnSpc>
                <a:spcPct val="150000"/>
              </a:lnSpc>
              <a:buFontTx/>
              <a:buAutoNum type="arabicPeriod"/>
              <a:defRPr/>
            </a:pP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hangingPunct="1">
              <a:lnSpc>
                <a:spcPct val="150000"/>
              </a:lnSpc>
              <a:buFontTx/>
              <a:buAutoNum type="arabicPeriod"/>
              <a:defRPr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Talk about your favorite weather.</a:t>
            </a:r>
          </a:p>
          <a:p>
            <a:pPr marL="0" indent="0" eaLnBrk="1" hangingPunct="1">
              <a:lnSpc>
                <a:spcPct val="150000"/>
              </a:lnSpc>
              <a:defRPr/>
            </a:pPr>
            <a:endParaRPr lang="en-US" altLang="zh-CN" sz="2800" b="1" dirty="0" smtClean="0">
              <a:latin typeface="GCFrutiger" pitchFamily="50" charset="0"/>
            </a:endParaRPr>
          </a:p>
        </p:txBody>
      </p:sp>
      <p:pic>
        <p:nvPicPr>
          <p:cNvPr id="10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WordArt 14"/>
          <p:cNvSpPr>
            <a:spLocks noChangeArrowheads="1" noChangeShapeType="1" noTextEdit="1"/>
          </p:cNvSpPr>
          <p:nvPr/>
        </p:nvSpPr>
        <p:spPr bwMode="auto">
          <a:xfrm>
            <a:off x="2001416" y="476672"/>
            <a:ext cx="4176712" cy="1028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i="1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solidFill>
                  <a:srgbClr val="00B050"/>
                </a:soli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Broadway" panose="04040905080B02020502" pitchFamily="82" charset="0"/>
                <a:cs typeface="Arial"/>
              </a:rPr>
              <a:t>Homework</a:t>
            </a:r>
            <a:endParaRPr lang="zh-CN" altLang="en-US" sz="3600" b="1" i="1" kern="10" dirty="0">
              <a:ln w="9525">
                <a:solidFill>
                  <a:srgbClr val="CC99FF"/>
                </a:solidFill>
                <a:round/>
                <a:headEnd/>
                <a:tailEnd/>
              </a:ln>
              <a:solidFill>
                <a:srgbClr val="00B050"/>
              </a:soli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Broadway" panose="04040905080B02020502" pitchFamily="8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6" name="Picture 2" descr="c:\users\administrator\appdata\roaming\360se6\User Data\temp\1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appdata\roaming\360se6\User Data\temp\7ce275149899b67c25c146bf0b3b77a0_t_w520_h39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9144000" cy="5500702"/>
          </a:xfrm>
          <a:prstGeom prst="rect">
            <a:avLst/>
          </a:prstGeom>
          <a:noFill/>
        </p:spPr>
      </p:pic>
      <p:sp>
        <p:nvSpPr>
          <p:cNvPr id="7" name="云形标注 6"/>
          <p:cNvSpPr/>
          <p:nvPr/>
        </p:nvSpPr>
        <p:spPr bwMode="auto">
          <a:xfrm rot="190083">
            <a:off x="3308789" y="1611092"/>
            <a:ext cx="5554006" cy="890171"/>
          </a:xfrm>
          <a:prstGeom prst="cloudCallout">
            <a:avLst>
              <a:gd name="adj1" fmla="val 22404"/>
              <a:gd name="adj2" fmla="val 149322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What to 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（穿）</a:t>
            </a:r>
            <a:r>
              <a:rPr kumimoji="0" lang="en-US" altLang="zh-CN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?</a:t>
            </a:r>
            <a:endParaRPr kumimoji="0" lang="zh-CN" altLang="en-US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00" y="142852"/>
            <a:ext cx="5214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4000" b="1" dirty="0" smtClean="0">
                <a:solidFill>
                  <a:srgbClr val="C00000"/>
                </a:solidFill>
                <a:latin typeface="Comic Sans MS" pitchFamily="66" charset="0"/>
              </a:rPr>
              <a:t>Let’s help!</a:t>
            </a:r>
            <a:endParaRPr lang="zh-CN" altLang="en-US" sz="40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10" name="Picture 3" descr="say and ac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7047"/>
          <a:stretch>
            <a:fillRect/>
          </a:stretch>
        </p:blipFill>
        <p:spPr bwMode="auto">
          <a:xfrm>
            <a:off x="0" y="0"/>
            <a:ext cx="1127917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组合 16"/>
          <p:cNvGrpSpPr/>
          <p:nvPr/>
        </p:nvGrpSpPr>
        <p:grpSpPr>
          <a:xfrm>
            <a:off x="4357686" y="214290"/>
            <a:ext cx="2133600" cy="1015663"/>
            <a:chOff x="4357686" y="214290"/>
            <a:chExt cx="2133600" cy="1015663"/>
          </a:xfrm>
        </p:grpSpPr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4357686" y="214290"/>
              <a:ext cx="21336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6000" b="0" dirty="0">
                  <a:latin typeface="Comic Sans MS" pitchFamily="66" charset="0"/>
                </a:rPr>
                <a:t> </a:t>
              </a:r>
              <a:r>
                <a:rPr lang="en-US" altLang="zh-CN" sz="6000" b="0" dirty="0" smtClean="0">
                  <a:latin typeface="Comic Sans MS" pitchFamily="66" charset="0"/>
                </a:rPr>
                <a:t>w</a:t>
              </a:r>
              <a:r>
                <a:rPr lang="en-US" altLang="zh-CN" sz="6000" b="0" dirty="0" smtClean="0">
                  <a:solidFill>
                    <a:srgbClr val="FF0000"/>
                  </a:solidFill>
                  <a:latin typeface="Comic Sans MS" pitchFamily="66" charset="0"/>
                </a:rPr>
                <a:t>ea</a:t>
              </a:r>
              <a:r>
                <a:rPr lang="en-US" altLang="zh-CN" sz="6000" b="0" dirty="0" smtClean="0">
                  <a:latin typeface="Comic Sans MS" pitchFamily="66" charset="0"/>
                </a:rPr>
                <a:t>r</a:t>
              </a:r>
              <a:endParaRPr lang="en-US" sz="6000" b="0" dirty="0">
                <a:latin typeface="Comic Sans MS" pitchFamily="66" charset="0"/>
              </a:endParaRPr>
            </a:p>
          </p:txBody>
        </p:sp>
        <p:grpSp>
          <p:nvGrpSpPr>
            <p:cNvPr id="12" name="Group 5"/>
            <p:cNvGrpSpPr>
              <a:grpSpLocks/>
            </p:cNvGrpSpPr>
            <p:nvPr/>
          </p:nvGrpSpPr>
          <p:grpSpPr bwMode="auto">
            <a:xfrm>
              <a:off x="4357686" y="285728"/>
              <a:ext cx="2133600" cy="685800"/>
              <a:chOff x="0" y="0"/>
              <a:chExt cx="1344" cy="685800"/>
            </a:xfrm>
          </p:grpSpPr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0" y="0"/>
                <a:ext cx="1344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0" y="304800"/>
                <a:ext cx="1344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0" y="685800"/>
                <a:ext cx="1344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0" y="624"/>
                <a:ext cx="1344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6715140" y="214290"/>
            <a:ext cx="1447800" cy="428628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sz="3600" b="0" dirty="0" smtClean="0">
                <a:latin typeface="Comic Sans MS" pitchFamily="66" charset="0"/>
              </a:rPr>
              <a:t>h</a:t>
            </a:r>
            <a:r>
              <a:rPr lang="en-US" sz="3600" b="0" dirty="0" smtClean="0">
                <a:solidFill>
                  <a:srgbClr val="FF0000"/>
                </a:solidFill>
                <a:latin typeface="Comic Sans MS" pitchFamily="66" charset="0"/>
              </a:rPr>
              <a:t>ea</a:t>
            </a:r>
            <a:r>
              <a:rPr lang="en-US" sz="3600" b="0" dirty="0" smtClean="0">
                <a:latin typeface="Comic Sans MS" pitchFamily="66" charset="0"/>
              </a:rPr>
              <a:t>d</a:t>
            </a:r>
            <a:endParaRPr lang="en-US" sz="36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6786578" y="857232"/>
            <a:ext cx="1447800" cy="428628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sz="3600" b="0" dirty="0">
                <a:latin typeface="Comic Sans MS" pitchFamily="66" charset="0"/>
              </a:rPr>
              <a:t>br</a:t>
            </a:r>
            <a:r>
              <a:rPr lang="en-US" sz="3600" b="0" dirty="0">
                <a:solidFill>
                  <a:srgbClr val="FF0000"/>
                </a:solidFill>
                <a:latin typeface="Comic Sans MS" pitchFamily="66" charset="0"/>
              </a:rPr>
              <a:t>ea</a:t>
            </a:r>
            <a:r>
              <a:rPr lang="en-US" sz="3600" b="0" dirty="0">
                <a:latin typeface="Comic Sans MS" pitchFamily="66" charset="0"/>
              </a:rPr>
              <a:t>d</a:t>
            </a:r>
            <a:endParaRPr lang="en-US" sz="36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 autoUpdateAnimBg="0"/>
      <p:bldP spid="19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20" name="Picture 4" descr="c:\users\administrator\appdata\roaming\360se6\User Data\temp\item-0FDC42BB-8266C60400000000040100001084D5BF.0.300x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8"/>
            <a:ext cx="9144000" cy="68580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administrator\appdata\roaming\360se6\User Data\temp\4e5f767c-e809-4b07-aadd-08bdad0844f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43636" y="1714488"/>
            <a:ext cx="2714644" cy="5143512"/>
            <a:chOff x="3714744" y="785794"/>
            <a:chExt cx="2928933" cy="5572140"/>
          </a:xfrm>
        </p:grpSpPr>
        <p:pic>
          <p:nvPicPr>
            <p:cNvPr id="20" name="图片 19" descr="a4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24" y="2214554"/>
              <a:ext cx="838118" cy="737417"/>
            </a:xfrm>
            <a:prstGeom prst="rect">
              <a:avLst/>
            </a:prstGeom>
          </p:spPr>
        </p:pic>
        <p:pic>
          <p:nvPicPr>
            <p:cNvPr id="21" name="图片 20" descr="c6ejbIF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4744" y="785794"/>
              <a:ext cx="2244388" cy="1285847"/>
            </a:xfrm>
            <a:prstGeom prst="rect">
              <a:avLst/>
            </a:prstGeom>
          </p:spPr>
        </p:pic>
        <p:pic>
          <p:nvPicPr>
            <p:cNvPr id="22" name="图片 21" descr="summerA4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4810" y="3071810"/>
              <a:ext cx="1291434" cy="1150373"/>
            </a:xfrm>
            <a:prstGeom prst="rect">
              <a:avLst/>
            </a:prstGeom>
          </p:spPr>
        </p:pic>
        <p:pic>
          <p:nvPicPr>
            <p:cNvPr id="23" name="图片 22" descr="cap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380" y="2143116"/>
              <a:ext cx="1262468" cy="836970"/>
            </a:xfrm>
            <a:prstGeom prst="rect">
              <a:avLst/>
            </a:prstGeom>
          </p:spPr>
        </p:pic>
        <p:pic>
          <p:nvPicPr>
            <p:cNvPr id="24" name="Picture 2" descr="c:\users\administrator\appdata\roaming\360se6\User Data\temp\u=3064050428,2592251742&amp;fm=21&amp;gp=0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214942" y="4929198"/>
              <a:ext cx="1428735" cy="1428736"/>
            </a:xfrm>
            <a:prstGeom prst="rect">
              <a:avLst/>
            </a:prstGeom>
            <a:noFill/>
          </p:spPr>
        </p:pic>
        <p:pic>
          <p:nvPicPr>
            <p:cNvPr id="25" name="图片 24" descr="a4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7686" y="4214818"/>
              <a:ext cx="924210" cy="1142984"/>
            </a:xfrm>
            <a:prstGeom prst="rect">
              <a:avLst/>
            </a:prstGeom>
          </p:spPr>
        </p:pic>
        <p:pic>
          <p:nvPicPr>
            <p:cNvPr id="26" name="图片 25" descr="a3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0694" y="3143248"/>
              <a:ext cx="733316" cy="1593000"/>
            </a:xfrm>
            <a:prstGeom prst="rect">
              <a:avLst/>
            </a:prstGeom>
          </p:spPr>
        </p:pic>
        <p:pic>
          <p:nvPicPr>
            <p:cNvPr id="27" name="Picture 4" descr="c:\users\administrator\appdata\roaming\360se6\User Data\temp\u=1242606330,1463621011&amp;fm=21&amp;gp=0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429256" y="785794"/>
              <a:ext cx="895350" cy="1295401"/>
            </a:xfrm>
            <a:prstGeom prst="rect">
              <a:avLst/>
            </a:prstGeom>
            <a:noFill/>
          </p:spPr>
        </p:pic>
        <p:pic>
          <p:nvPicPr>
            <p:cNvPr id="28" name="Picture 6" descr="c:\users\administrator\appdata\roaming\360se6\User Data\temp\u=3450945130,3606442945&amp;fm=11&amp;gp=0.jp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286248" y="5286388"/>
              <a:ext cx="991351" cy="1023931"/>
            </a:xfrm>
            <a:prstGeom prst="rect">
              <a:avLst/>
            </a:prstGeom>
            <a:noFill/>
          </p:spPr>
        </p:pic>
      </p:grpSp>
      <p:pic>
        <p:nvPicPr>
          <p:cNvPr id="10" name="图片 9" descr="aaa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29190" y="1785926"/>
            <a:ext cx="1067955" cy="1427380"/>
          </a:xfrm>
          <a:prstGeom prst="rect">
            <a:avLst/>
          </a:prstGeom>
        </p:spPr>
      </p:pic>
      <p:pic>
        <p:nvPicPr>
          <p:cNvPr id="14" name="Picture 2" descr="c:\users\administrator\appdata\roaming\360se6\User Data\temp\rainwear_pu_rainwear_raincoat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214810" y="3286124"/>
            <a:ext cx="2643206" cy="2000240"/>
          </a:xfrm>
          <a:prstGeom prst="rect">
            <a:avLst/>
          </a:prstGeom>
          <a:noFill/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100" y="1643050"/>
            <a:ext cx="1155082" cy="12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100" y="3357562"/>
            <a:ext cx="1125372" cy="1374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100" y="5000636"/>
            <a:ext cx="1194602" cy="1306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0" y="2071678"/>
            <a:ext cx="750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It’s           , I wear a            .                </a:t>
            </a:r>
            <a:endParaRPr lang="zh-CN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57628"/>
            <a:ext cx="750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It’s            , I wear a            .                </a:t>
            </a:r>
            <a:endParaRPr lang="zh-CN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572140"/>
            <a:ext cx="7500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Times New Roman" pitchFamily="18" charset="0"/>
                <a:cs typeface="Times New Roman" pitchFamily="18" charset="0"/>
              </a:rPr>
              <a:t>It’s            , I wear a            .                </a:t>
            </a:r>
            <a:endParaRPr lang="zh-CN" alt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图片 12" descr="wintera4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14876" y="5079875"/>
            <a:ext cx="1581314" cy="1778125"/>
          </a:xfrm>
          <a:prstGeom prst="rect">
            <a:avLst/>
          </a:prstGeom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0" y="928670"/>
            <a:ext cx="8713788" cy="52322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800" b="1" dirty="0" smtClean="0"/>
              <a:t>Different weather, we </a:t>
            </a:r>
            <a:r>
              <a:rPr lang="en-US" altLang="zh-CN" sz="2800" b="1" dirty="0">
                <a:solidFill>
                  <a:srgbClr val="FF0000"/>
                </a:solidFill>
              </a:rPr>
              <a:t>wear</a:t>
            </a:r>
            <a:r>
              <a:rPr lang="en-US" altLang="zh-CN" sz="2800" b="1" dirty="0"/>
              <a:t> different </a:t>
            </a:r>
            <a:r>
              <a:rPr lang="en-US" altLang="zh-CN" sz="2800" b="1" dirty="0" smtClean="0"/>
              <a:t>clothes.</a:t>
            </a:r>
            <a:endParaRPr lang="en-US" altLang="zh-CN" sz="2800" b="1" dirty="0"/>
          </a:p>
        </p:txBody>
      </p:sp>
      <p:grpSp>
        <p:nvGrpSpPr>
          <p:cNvPr id="16" name="Group 45"/>
          <p:cNvGrpSpPr>
            <a:grpSpLocks/>
          </p:cNvGrpSpPr>
          <p:nvPr/>
        </p:nvGrpSpPr>
        <p:grpSpPr bwMode="auto">
          <a:xfrm>
            <a:off x="0" y="0"/>
            <a:ext cx="4071158" cy="974725"/>
            <a:chOff x="0" y="450"/>
            <a:chExt cx="2292" cy="614"/>
          </a:xfrm>
        </p:grpSpPr>
        <p:pic>
          <p:nvPicPr>
            <p:cNvPr id="17" name="Picture 3" descr="say and act"/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7047"/>
            <a:stretch>
              <a:fillRect/>
            </a:stretch>
          </p:blipFill>
          <p:spPr bwMode="auto">
            <a:xfrm>
              <a:off x="0" y="450"/>
              <a:ext cx="635" cy="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 Box 47"/>
            <p:cNvSpPr txBox="1">
              <a:spLocks noChangeArrowheads="1"/>
            </p:cNvSpPr>
            <p:nvPr/>
          </p:nvSpPr>
          <p:spPr bwMode="auto">
            <a:xfrm>
              <a:off x="603" y="630"/>
              <a:ext cx="1689" cy="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0000"/>
                  </a:solidFill>
                  <a:latin typeface="Comic Sans MS" pitchFamily="66" charset="0"/>
                </a:rPr>
                <a:t>Brain </a:t>
              </a:r>
              <a:r>
                <a:rPr lang="en-US" altLang="zh-CN" sz="3200" b="1" dirty="0">
                  <a:solidFill>
                    <a:srgbClr val="FF0000"/>
                  </a:solidFill>
                  <a:latin typeface="Comic Sans MS" pitchFamily="66" charset="0"/>
                </a:rPr>
                <a:t>storm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Box 18"/>
          <p:cNvSpPr txBox="1">
            <a:spLocks noChangeArrowheads="1"/>
          </p:cNvSpPr>
          <p:nvPr/>
        </p:nvSpPr>
        <p:spPr bwMode="auto">
          <a:xfrm>
            <a:off x="214282" y="1428736"/>
            <a:ext cx="6929454" cy="255454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303C1"/>
                </a:solidFill>
                <a:latin typeface="Times New Roman" pitchFamily="18" charset="0"/>
                <a:cs typeface="Times New Roman" pitchFamily="18" charset="0"/>
              </a:rPr>
              <a:t>What kind of weather do you like</a:t>
            </a:r>
            <a:r>
              <a:rPr lang="en-US" altLang="zh-CN" sz="3200" b="1" dirty="0" smtClean="0">
                <a:solidFill>
                  <a:srgbClr val="0303C1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altLang="zh-CN" sz="3200" b="1" dirty="0" smtClean="0">
                <a:solidFill>
                  <a:srgbClr val="0303C1"/>
                </a:solidFill>
                <a:latin typeface="Times New Roman" pitchFamily="18" charset="0"/>
                <a:cs typeface="Times New Roman" pitchFamily="18" charset="0"/>
              </a:rPr>
              <a:t>What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en-US" altLang="zh-CN" sz="3200" b="1" dirty="0" smtClean="0">
                <a:solidFill>
                  <a:srgbClr val="0303C1"/>
                </a:solidFill>
                <a:latin typeface="Times New Roman" pitchFamily="18" charset="0"/>
                <a:cs typeface="Times New Roman" pitchFamily="18" charset="0"/>
              </a:rPr>
              <a:t> you do?</a:t>
            </a:r>
          </a:p>
          <a:p>
            <a:r>
              <a:rPr lang="en-US" altLang="zh-CN" sz="3200" b="1" dirty="0" smtClean="0">
                <a:solidFill>
                  <a:srgbClr val="0303C1"/>
                </a:solidFill>
                <a:latin typeface="Times New Roman" pitchFamily="18" charset="0"/>
                <a:cs typeface="Times New Roman" pitchFamily="18" charset="0"/>
              </a:rPr>
              <a:t>What kind of weather don’t you like?</a:t>
            </a:r>
          </a:p>
          <a:p>
            <a:r>
              <a:rPr lang="en-US" altLang="zh-CN" sz="3200" b="1" dirty="0" smtClean="0">
                <a:solidFill>
                  <a:srgbClr val="0303C1"/>
                </a:solidFill>
                <a:latin typeface="Times New Roman" pitchFamily="18" charset="0"/>
                <a:cs typeface="Times New Roman" pitchFamily="18" charset="0"/>
              </a:rPr>
              <a:t>What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can’t</a:t>
            </a:r>
            <a:r>
              <a:rPr lang="en-US" altLang="zh-CN" sz="3200" b="1" dirty="0" smtClean="0">
                <a:solidFill>
                  <a:srgbClr val="0303C1"/>
                </a:solidFill>
                <a:latin typeface="Times New Roman" pitchFamily="18" charset="0"/>
                <a:cs typeface="Times New Roman" pitchFamily="18" charset="0"/>
              </a:rPr>
              <a:t> you do?</a:t>
            </a:r>
            <a:endParaRPr lang="zh-CN" altLang="en-US" sz="3200" b="1" dirty="0" smtClean="0">
              <a:solidFill>
                <a:srgbClr val="0303C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3200" b="1" dirty="0">
              <a:solidFill>
                <a:srgbClr val="0303C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4" name="TextBox 18"/>
          <p:cNvSpPr txBox="1">
            <a:spLocks noChangeArrowheads="1"/>
          </p:cNvSpPr>
          <p:nvPr/>
        </p:nvSpPr>
        <p:spPr bwMode="auto">
          <a:xfrm>
            <a:off x="214282" y="3714752"/>
            <a:ext cx="4000528" cy="255454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like 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… days. </a:t>
            </a:r>
          </a:p>
          <a:p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I can…</a:t>
            </a:r>
          </a:p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 don’t like 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… days. </a:t>
            </a:r>
          </a:p>
          <a:p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I can’t…</a:t>
            </a:r>
          </a:p>
          <a:p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12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WordArt 6"/>
          <p:cNvSpPr>
            <a:spLocks noChangeArrowheads="1" noChangeShapeType="1" noTextEdit="1"/>
          </p:cNvSpPr>
          <p:nvPr/>
        </p:nvSpPr>
        <p:spPr bwMode="auto">
          <a:xfrm>
            <a:off x="0" y="285728"/>
            <a:ext cx="3178166" cy="4333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Think </a:t>
            </a:r>
            <a:r>
              <a:rPr lang="en-US" altLang="zh-CN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and say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714744" y="0"/>
            <a:ext cx="5429256" cy="1222909"/>
            <a:chOff x="0" y="1000108"/>
            <a:chExt cx="5429256" cy="1222909"/>
          </a:xfrm>
        </p:grpSpPr>
        <p:sp>
          <p:nvSpPr>
            <p:cNvPr id="14" name="矩形 13"/>
            <p:cNvSpPr/>
            <p:nvPr/>
          </p:nvSpPr>
          <p:spPr>
            <a:xfrm>
              <a:off x="0" y="1643050"/>
              <a:ext cx="5429256" cy="57996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latin typeface="Times New Roman" pitchFamily="18" charset="0"/>
                  <a:cs typeface="Times New Roman" pitchFamily="18" charset="0"/>
                </a:rPr>
                <a:t>Different weather, different feelings.</a:t>
              </a:r>
            </a:p>
          </p:txBody>
        </p:sp>
        <p:pic>
          <p:nvPicPr>
            <p:cNvPr id="15" name="Picture 8" descr="C:\Users\zhong\Desktop\新建文件夹1\2457331_161310636000_2_副本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9132"/>
            <a:stretch>
              <a:fillRect/>
            </a:stretch>
          </p:blipFill>
          <p:spPr bwMode="auto">
            <a:xfrm>
              <a:off x="214282" y="1000108"/>
              <a:ext cx="4891087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914" name="Picture 2" descr="c:\users\administrator\appdata\roaming\360se6\User Data\temp\u=217614513,2648072545&amp;fm=21&amp;gp=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3500438"/>
            <a:ext cx="2714644" cy="1735976"/>
          </a:xfrm>
          <a:prstGeom prst="rect">
            <a:avLst/>
          </a:prstGeom>
          <a:noFill/>
        </p:spPr>
      </p:pic>
      <p:pic>
        <p:nvPicPr>
          <p:cNvPr id="38916" name="Picture 4" descr="c:\users\administrator\appdata\roaming\360se6\User Data\temp\20087175049659_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074" y="5500702"/>
            <a:ext cx="2928926" cy="1184581"/>
          </a:xfrm>
          <a:prstGeom prst="rect">
            <a:avLst/>
          </a:prstGeom>
          <a:noFill/>
        </p:spPr>
      </p:pic>
      <p:pic>
        <p:nvPicPr>
          <p:cNvPr id="38918" name="Picture 6" descr="c:\users\administrator\appdata\roaming\360se6\User Data\temp\image019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8082" y="1785926"/>
            <a:ext cx="1785918" cy="1787721"/>
          </a:xfrm>
          <a:prstGeom prst="rect">
            <a:avLst/>
          </a:prstGeom>
          <a:noFill/>
        </p:spPr>
      </p:pic>
      <p:pic>
        <p:nvPicPr>
          <p:cNvPr id="38920" name="Picture 8" descr="c:\users\administrator\appdata\roaming\360se6\User Data\temp\2531170_130051281055_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9058" y="5429264"/>
            <a:ext cx="2142058" cy="1428736"/>
          </a:xfrm>
          <a:prstGeom prst="rect">
            <a:avLst/>
          </a:prstGeom>
          <a:noFill/>
        </p:spPr>
      </p:pic>
      <p:pic>
        <p:nvPicPr>
          <p:cNvPr id="38922" name="Picture 10" descr="c:\users\administrator\appdata\roaming\360se6\User Data\temp\u=2706142492,879528069&amp;fm=21&amp;gp=0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215206" y="3714752"/>
            <a:ext cx="1643042" cy="17050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/>
      <p:bldP spid="71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Administrator\Desktop\03_Top b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/>
          <a:srcRect l="10547" t="17812" r="10351" b="3437"/>
          <a:stretch>
            <a:fillRect/>
          </a:stretch>
        </p:blipFill>
        <p:spPr bwMode="auto">
          <a:xfrm>
            <a:off x="1000068" y="2357430"/>
            <a:ext cx="8143932" cy="402434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grpSp>
        <p:nvGrpSpPr>
          <p:cNvPr id="12" name="组合 11"/>
          <p:cNvGrpSpPr/>
          <p:nvPr/>
        </p:nvGrpSpPr>
        <p:grpSpPr>
          <a:xfrm>
            <a:off x="214282" y="1000108"/>
            <a:ext cx="8501122" cy="1214447"/>
            <a:chOff x="214282" y="1000108"/>
            <a:chExt cx="8501122" cy="1214447"/>
          </a:xfrm>
        </p:grpSpPr>
        <p:sp>
          <p:nvSpPr>
            <p:cNvPr id="4" name="TextBox 3"/>
            <p:cNvSpPr txBox="1"/>
            <p:nvPr/>
          </p:nvSpPr>
          <p:spPr>
            <a:xfrm>
              <a:off x="214282" y="1000108"/>
              <a:ext cx="85011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latin typeface="Times New Roman" pitchFamily="18" charset="0"/>
                  <a:cs typeface="Times New Roman" pitchFamily="18" charset="0"/>
                </a:rPr>
                <a:t>What weather do they like?</a:t>
              </a:r>
            </a:p>
            <a:p>
              <a:r>
                <a:rPr lang="en-US" altLang="zh-CN" sz="3600" dirty="0" smtClean="0">
                  <a:latin typeface="Times New Roman" pitchFamily="18" charset="0"/>
                  <a:cs typeface="Times New Roman" pitchFamily="18" charset="0"/>
                </a:rPr>
                <a:t>What weather don’t they like?</a:t>
              </a:r>
              <a:endParaRPr lang="zh-CN" alt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22" name="图片 21" descr="1111090941_14024684118591n.jpg"/>
            <p:cNvPicPr>
              <a:picLocks noChangeAspect="1"/>
            </p:cNvPicPr>
            <p:nvPr/>
          </p:nvPicPr>
          <p:blipFill>
            <a:blip r:embed="rId5" cstate="print"/>
            <a:srcRect r="50000" b="26322"/>
            <a:stretch>
              <a:fillRect/>
            </a:stretch>
          </p:blipFill>
          <p:spPr>
            <a:xfrm>
              <a:off x="5643570" y="1000108"/>
              <a:ext cx="586158" cy="571504"/>
            </a:xfrm>
            <a:prstGeom prst="ellipse">
              <a:avLst/>
            </a:prstGeom>
            <a:ln w="127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3" name="图片 22" descr="1111090941_14024684118591n.jpg"/>
            <p:cNvPicPr>
              <a:picLocks noChangeAspect="1"/>
            </p:cNvPicPr>
            <p:nvPr/>
          </p:nvPicPr>
          <p:blipFill>
            <a:blip r:embed="rId6" cstate="print"/>
            <a:srcRect l="50000" b="25440"/>
            <a:stretch>
              <a:fillRect/>
            </a:stretch>
          </p:blipFill>
          <p:spPr>
            <a:xfrm>
              <a:off x="6072199" y="1643051"/>
              <a:ext cx="579226" cy="571504"/>
            </a:xfrm>
            <a:prstGeom prst="ellipse">
              <a:avLst/>
            </a:prstGeom>
            <a:ln w="127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4" name="WordArt 6"/>
          <p:cNvSpPr>
            <a:spLocks noChangeArrowheads="1" noChangeShapeType="1" noTextEdit="1"/>
          </p:cNvSpPr>
          <p:nvPr/>
        </p:nvSpPr>
        <p:spPr bwMode="auto">
          <a:xfrm>
            <a:off x="214282" y="285728"/>
            <a:ext cx="3714776" cy="576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Listen </a:t>
            </a:r>
            <a:r>
              <a:rPr lang="en-US" altLang="zh-CN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and </a:t>
            </a:r>
            <a:r>
              <a:rPr lang="en-US" altLang="zh-CN" sz="3600" kern="10" dirty="0" smtClean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draw</a:t>
            </a:r>
            <a:endParaRPr lang="zh-CN" altLang="en-US" sz="36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195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3714752"/>
            <a:ext cx="1214414" cy="2247615"/>
            <a:chOff x="0" y="4000504"/>
            <a:chExt cx="1214414" cy="2247615"/>
          </a:xfrm>
        </p:grpSpPr>
        <p:sp>
          <p:nvSpPr>
            <p:cNvPr id="9" name="TextBox 8"/>
            <p:cNvSpPr txBox="1"/>
            <p:nvPr/>
          </p:nvSpPr>
          <p:spPr>
            <a:xfrm>
              <a:off x="0" y="4000504"/>
              <a:ext cx="12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Kitty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4857760"/>
              <a:ext cx="12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Dad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5786454"/>
              <a:ext cx="1214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Farmer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solidFill>
            <a:srgbClr val="0070C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solidFill>
            <a:srgbClr val="0070C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577</Words>
  <Application>Microsoft Office PowerPoint</Application>
  <PresentationFormat>全屏显示(4:3)</PresentationFormat>
  <Paragraphs>125</Paragraphs>
  <Slides>25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默认设计模板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Role reading </vt:lpstr>
      <vt:lpstr> What weather  do they like?  What weather don’t they like?</vt:lpstr>
      <vt:lpstr>幻灯片 20</vt:lpstr>
      <vt:lpstr>幻灯片 21</vt:lpstr>
      <vt:lpstr>Talk about your favorite weather </vt:lpstr>
      <vt:lpstr>Review</vt:lpstr>
      <vt:lpstr>幻灯片 24</vt:lpstr>
      <vt:lpstr>幻灯片 25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Chinese User</cp:lastModifiedBy>
  <cp:revision>361</cp:revision>
  <dcterms:created xsi:type="dcterms:W3CDTF">2013-05-12T05:39:06Z</dcterms:created>
  <dcterms:modified xsi:type="dcterms:W3CDTF">2016-05-31T04:43:18Z</dcterms:modified>
</cp:coreProperties>
</file>